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Merriweather" charset="1" panose="000005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9679"/>
          </a:xfrm>
          <a:custGeom>
            <a:avLst/>
            <a:gdLst/>
            <a:ahLst/>
            <a:cxnLst/>
            <a:rect r="r" b="b" t="t" l="l"/>
            <a:pathLst>
              <a:path h="10289679" w="6858000">
                <a:moveTo>
                  <a:pt x="0" y="0"/>
                </a:moveTo>
                <a:lnTo>
                  <a:pt x="6858000" y="0"/>
                </a:lnTo>
                <a:lnTo>
                  <a:pt x="6858000" y="10289679"/>
                </a:lnTo>
                <a:lnTo>
                  <a:pt x="0" y="10289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" t="0" r="-13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797754" y="2083594"/>
            <a:ext cx="6122491" cy="6122491"/>
          </a:xfrm>
          <a:custGeom>
            <a:avLst/>
            <a:gdLst/>
            <a:ahLst/>
            <a:cxnLst/>
            <a:rect r="r" b="b" t="t" l="l"/>
            <a:pathLst>
              <a:path h="6122491" w="6122491">
                <a:moveTo>
                  <a:pt x="0" y="0"/>
                </a:moveTo>
                <a:lnTo>
                  <a:pt x="6122491" y="0"/>
                </a:lnTo>
                <a:lnTo>
                  <a:pt x="6122491" y="6122491"/>
                </a:lnTo>
                <a:lnTo>
                  <a:pt x="0" y="61224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30040" y="771228"/>
            <a:ext cx="9369921" cy="6036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61"/>
              </a:lnSpc>
            </a:pPr>
            <a:r>
              <a:rPr lang="en-US" sz="7637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Pyramid: Um Framework Robusto para Desenvolvimento Web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0040" y="7093696"/>
            <a:ext cx="9369921" cy="2683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5"/>
              </a:lnSpc>
            </a:pPr>
            <a:r>
              <a:rPr lang="en-US" sz="27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 Pyramid é um poderoso framework de desenvolvimento web de código aberto para a linguagem Python. Ele fornece uma estrutura robusta e flexível para a criação de aplicações web escaláveis e de alto desempenho.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20620" y="937617"/>
            <a:ext cx="6875860" cy="897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História e Evolução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214122" y="2247751"/>
            <a:ext cx="38100" cy="7063531"/>
            <a:chOff x="0" y="0"/>
            <a:chExt cx="50800" cy="94180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800" cy="9418066"/>
            </a:xfrm>
            <a:custGeom>
              <a:avLst/>
              <a:gdLst/>
              <a:ahLst/>
              <a:cxnLst/>
              <a:rect r="r" b="b" t="t" l="l"/>
              <a:pathLst>
                <a:path h="9418066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9392666"/>
                  </a:lnTo>
                  <a:cubicBezTo>
                    <a:pt x="50800" y="9406636"/>
                    <a:pt x="39370" y="9418066"/>
                    <a:pt x="25400" y="9418066"/>
                  </a:cubicBezTo>
                  <a:cubicBezTo>
                    <a:pt x="11430" y="9418066"/>
                    <a:pt x="0" y="9406636"/>
                    <a:pt x="0" y="9392666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504485" y="2847529"/>
            <a:ext cx="962620" cy="38100"/>
            <a:chOff x="0" y="0"/>
            <a:chExt cx="1283493" cy="50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3462" cy="50800"/>
            </a:xfrm>
            <a:custGeom>
              <a:avLst/>
              <a:gdLst/>
              <a:ahLst/>
              <a:cxnLst/>
              <a:rect r="r" b="b" t="t" l="l"/>
              <a:pathLst>
                <a:path h="50800" w="1283462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58062" y="0"/>
                  </a:lnTo>
                  <a:cubicBezTo>
                    <a:pt x="1272032" y="0"/>
                    <a:pt x="1283462" y="11430"/>
                    <a:pt x="1283462" y="25400"/>
                  </a:cubicBezTo>
                  <a:cubicBezTo>
                    <a:pt x="1283462" y="39370"/>
                    <a:pt x="1272032" y="50800"/>
                    <a:pt x="1258062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918996" y="2552402"/>
            <a:ext cx="628353" cy="628352"/>
            <a:chOff x="0" y="0"/>
            <a:chExt cx="837803" cy="8378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154051"/>
                  </a:moveTo>
                  <a:cubicBezTo>
                    <a:pt x="0" y="68961"/>
                    <a:pt x="68961" y="0"/>
                    <a:pt x="154051" y="0"/>
                  </a:cubicBezTo>
                  <a:lnTo>
                    <a:pt x="671068" y="0"/>
                  </a:lnTo>
                  <a:cubicBezTo>
                    <a:pt x="756158" y="0"/>
                    <a:pt x="825119" y="68961"/>
                    <a:pt x="825119" y="154051"/>
                  </a:cubicBezTo>
                  <a:lnTo>
                    <a:pt x="825119" y="671068"/>
                  </a:lnTo>
                  <a:cubicBezTo>
                    <a:pt x="825119" y="756158"/>
                    <a:pt x="756158" y="825119"/>
                    <a:pt x="671068" y="825119"/>
                  </a:cubicBezTo>
                  <a:lnTo>
                    <a:pt x="154051" y="825119"/>
                  </a:lnTo>
                  <a:cubicBezTo>
                    <a:pt x="68961" y="825119"/>
                    <a:pt x="0" y="756158"/>
                    <a:pt x="0" y="671068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37819" cy="837819"/>
            </a:xfrm>
            <a:custGeom>
              <a:avLst/>
              <a:gdLst/>
              <a:ahLst/>
              <a:cxnLst/>
              <a:rect r="r" b="b" t="t" l="l"/>
              <a:pathLst>
                <a:path h="837819" w="837819">
                  <a:moveTo>
                    <a:pt x="0" y="160401"/>
                  </a:moveTo>
                  <a:cubicBezTo>
                    <a:pt x="0" y="71755"/>
                    <a:pt x="71755" y="0"/>
                    <a:pt x="160401" y="0"/>
                  </a:cubicBezTo>
                  <a:lnTo>
                    <a:pt x="677418" y="0"/>
                  </a:lnTo>
                  <a:lnTo>
                    <a:pt x="677418" y="6350"/>
                  </a:lnTo>
                  <a:lnTo>
                    <a:pt x="677418" y="0"/>
                  </a:lnTo>
                  <a:lnTo>
                    <a:pt x="677418" y="6350"/>
                  </a:lnTo>
                  <a:lnTo>
                    <a:pt x="677418" y="0"/>
                  </a:lnTo>
                  <a:cubicBezTo>
                    <a:pt x="765937" y="0"/>
                    <a:pt x="837819" y="71755"/>
                    <a:pt x="837819" y="160401"/>
                  </a:cubicBezTo>
                  <a:lnTo>
                    <a:pt x="837819" y="677418"/>
                  </a:lnTo>
                  <a:lnTo>
                    <a:pt x="831469" y="677418"/>
                  </a:lnTo>
                  <a:lnTo>
                    <a:pt x="837819" y="677418"/>
                  </a:lnTo>
                  <a:cubicBezTo>
                    <a:pt x="837819" y="765937"/>
                    <a:pt x="766064" y="837819"/>
                    <a:pt x="677418" y="837819"/>
                  </a:cubicBezTo>
                  <a:lnTo>
                    <a:pt x="677418" y="831469"/>
                  </a:lnTo>
                  <a:lnTo>
                    <a:pt x="677418" y="837819"/>
                  </a:lnTo>
                  <a:lnTo>
                    <a:pt x="160401" y="837819"/>
                  </a:lnTo>
                  <a:lnTo>
                    <a:pt x="160401" y="831469"/>
                  </a:lnTo>
                  <a:lnTo>
                    <a:pt x="160401" y="837819"/>
                  </a:lnTo>
                  <a:cubicBezTo>
                    <a:pt x="71755" y="837819"/>
                    <a:pt x="0" y="766064"/>
                    <a:pt x="0" y="677418"/>
                  </a:cubicBezTo>
                  <a:lnTo>
                    <a:pt x="0" y="160401"/>
                  </a:lnTo>
                  <a:lnTo>
                    <a:pt x="6350" y="160401"/>
                  </a:lnTo>
                  <a:lnTo>
                    <a:pt x="0" y="160401"/>
                  </a:lnTo>
                  <a:moveTo>
                    <a:pt x="12700" y="160401"/>
                  </a:moveTo>
                  <a:lnTo>
                    <a:pt x="12700" y="677418"/>
                  </a:lnTo>
                  <a:lnTo>
                    <a:pt x="6350" y="677418"/>
                  </a:lnTo>
                  <a:lnTo>
                    <a:pt x="12700" y="677418"/>
                  </a:lnTo>
                  <a:cubicBezTo>
                    <a:pt x="12700" y="758952"/>
                    <a:pt x="78867" y="825119"/>
                    <a:pt x="160401" y="825119"/>
                  </a:cubicBezTo>
                  <a:lnTo>
                    <a:pt x="677418" y="825119"/>
                  </a:lnTo>
                  <a:cubicBezTo>
                    <a:pt x="758952" y="825119"/>
                    <a:pt x="825119" y="758952"/>
                    <a:pt x="825119" y="677418"/>
                  </a:cubicBezTo>
                  <a:lnTo>
                    <a:pt x="825119" y="160401"/>
                  </a:lnTo>
                  <a:lnTo>
                    <a:pt x="831469" y="160401"/>
                  </a:lnTo>
                  <a:lnTo>
                    <a:pt x="825119" y="160401"/>
                  </a:lnTo>
                  <a:cubicBezTo>
                    <a:pt x="825119" y="78867"/>
                    <a:pt x="758952" y="12700"/>
                    <a:pt x="677418" y="12700"/>
                  </a:cubicBezTo>
                  <a:lnTo>
                    <a:pt x="160401" y="12700"/>
                  </a:lnTo>
                  <a:lnTo>
                    <a:pt x="160401" y="6350"/>
                  </a:lnTo>
                  <a:lnTo>
                    <a:pt x="160401" y="12700"/>
                  </a:lnTo>
                  <a:cubicBezTo>
                    <a:pt x="78867" y="12700"/>
                    <a:pt x="12700" y="78867"/>
                    <a:pt x="12700" y="160401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42386" y="2726977"/>
            <a:ext cx="181570" cy="345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3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45861" y="2513260"/>
            <a:ext cx="3437930" cy="439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Início do Pyramid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45861" y="3031629"/>
            <a:ext cx="7579519" cy="863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2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 Pyramid foi originalmente lançado em 2010 como uma continuação do framework Pylons.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504485" y="5147071"/>
            <a:ext cx="962620" cy="38100"/>
            <a:chOff x="0" y="0"/>
            <a:chExt cx="1283493" cy="50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83462" cy="50800"/>
            </a:xfrm>
            <a:custGeom>
              <a:avLst/>
              <a:gdLst/>
              <a:ahLst/>
              <a:cxnLst/>
              <a:rect r="r" b="b" t="t" l="l"/>
              <a:pathLst>
                <a:path h="50800" w="1283462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58062" y="0"/>
                  </a:lnTo>
                  <a:cubicBezTo>
                    <a:pt x="1272032" y="0"/>
                    <a:pt x="1283462" y="11430"/>
                    <a:pt x="1283462" y="25400"/>
                  </a:cubicBezTo>
                  <a:cubicBezTo>
                    <a:pt x="1283462" y="39370"/>
                    <a:pt x="1272032" y="50800"/>
                    <a:pt x="1258062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918996" y="4851946"/>
            <a:ext cx="628353" cy="628353"/>
            <a:chOff x="0" y="0"/>
            <a:chExt cx="837803" cy="8378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154051"/>
                  </a:moveTo>
                  <a:cubicBezTo>
                    <a:pt x="0" y="68961"/>
                    <a:pt x="68961" y="0"/>
                    <a:pt x="154051" y="0"/>
                  </a:cubicBezTo>
                  <a:lnTo>
                    <a:pt x="671068" y="0"/>
                  </a:lnTo>
                  <a:cubicBezTo>
                    <a:pt x="756158" y="0"/>
                    <a:pt x="825119" y="68961"/>
                    <a:pt x="825119" y="154051"/>
                  </a:cubicBezTo>
                  <a:lnTo>
                    <a:pt x="825119" y="671068"/>
                  </a:lnTo>
                  <a:cubicBezTo>
                    <a:pt x="825119" y="756158"/>
                    <a:pt x="756158" y="825119"/>
                    <a:pt x="671068" y="825119"/>
                  </a:cubicBezTo>
                  <a:lnTo>
                    <a:pt x="154051" y="825119"/>
                  </a:lnTo>
                  <a:cubicBezTo>
                    <a:pt x="68961" y="825119"/>
                    <a:pt x="0" y="756158"/>
                    <a:pt x="0" y="671068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37819" cy="837819"/>
            </a:xfrm>
            <a:custGeom>
              <a:avLst/>
              <a:gdLst/>
              <a:ahLst/>
              <a:cxnLst/>
              <a:rect r="r" b="b" t="t" l="l"/>
              <a:pathLst>
                <a:path h="837819" w="837819">
                  <a:moveTo>
                    <a:pt x="0" y="160401"/>
                  </a:moveTo>
                  <a:cubicBezTo>
                    <a:pt x="0" y="71755"/>
                    <a:pt x="71755" y="0"/>
                    <a:pt x="160401" y="0"/>
                  </a:cubicBezTo>
                  <a:lnTo>
                    <a:pt x="677418" y="0"/>
                  </a:lnTo>
                  <a:lnTo>
                    <a:pt x="677418" y="6350"/>
                  </a:lnTo>
                  <a:lnTo>
                    <a:pt x="677418" y="0"/>
                  </a:lnTo>
                  <a:lnTo>
                    <a:pt x="677418" y="6350"/>
                  </a:lnTo>
                  <a:lnTo>
                    <a:pt x="677418" y="0"/>
                  </a:lnTo>
                  <a:cubicBezTo>
                    <a:pt x="765937" y="0"/>
                    <a:pt x="837819" y="71755"/>
                    <a:pt x="837819" y="160401"/>
                  </a:cubicBezTo>
                  <a:lnTo>
                    <a:pt x="837819" y="677418"/>
                  </a:lnTo>
                  <a:lnTo>
                    <a:pt x="831469" y="677418"/>
                  </a:lnTo>
                  <a:lnTo>
                    <a:pt x="837819" y="677418"/>
                  </a:lnTo>
                  <a:cubicBezTo>
                    <a:pt x="837819" y="765937"/>
                    <a:pt x="766064" y="837819"/>
                    <a:pt x="677418" y="837819"/>
                  </a:cubicBezTo>
                  <a:lnTo>
                    <a:pt x="677418" y="831469"/>
                  </a:lnTo>
                  <a:lnTo>
                    <a:pt x="677418" y="837819"/>
                  </a:lnTo>
                  <a:lnTo>
                    <a:pt x="160401" y="837819"/>
                  </a:lnTo>
                  <a:lnTo>
                    <a:pt x="160401" y="831469"/>
                  </a:lnTo>
                  <a:lnTo>
                    <a:pt x="160401" y="837819"/>
                  </a:lnTo>
                  <a:cubicBezTo>
                    <a:pt x="71755" y="837819"/>
                    <a:pt x="0" y="766064"/>
                    <a:pt x="0" y="677418"/>
                  </a:cubicBezTo>
                  <a:lnTo>
                    <a:pt x="0" y="160401"/>
                  </a:lnTo>
                  <a:lnTo>
                    <a:pt x="6350" y="160401"/>
                  </a:lnTo>
                  <a:lnTo>
                    <a:pt x="0" y="160401"/>
                  </a:lnTo>
                  <a:moveTo>
                    <a:pt x="12700" y="160401"/>
                  </a:moveTo>
                  <a:lnTo>
                    <a:pt x="12700" y="677418"/>
                  </a:lnTo>
                  <a:lnTo>
                    <a:pt x="6350" y="677418"/>
                  </a:lnTo>
                  <a:lnTo>
                    <a:pt x="12700" y="677418"/>
                  </a:lnTo>
                  <a:cubicBezTo>
                    <a:pt x="12700" y="758952"/>
                    <a:pt x="78867" y="825119"/>
                    <a:pt x="160401" y="825119"/>
                  </a:cubicBezTo>
                  <a:lnTo>
                    <a:pt x="677418" y="825119"/>
                  </a:lnTo>
                  <a:cubicBezTo>
                    <a:pt x="758952" y="825119"/>
                    <a:pt x="825119" y="758952"/>
                    <a:pt x="825119" y="677418"/>
                  </a:cubicBezTo>
                  <a:lnTo>
                    <a:pt x="825119" y="160401"/>
                  </a:lnTo>
                  <a:lnTo>
                    <a:pt x="831469" y="160401"/>
                  </a:lnTo>
                  <a:lnTo>
                    <a:pt x="825119" y="160401"/>
                  </a:lnTo>
                  <a:cubicBezTo>
                    <a:pt x="825119" y="78867"/>
                    <a:pt x="758952" y="12700"/>
                    <a:pt x="677418" y="12700"/>
                  </a:cubicBezTo>
                  <a:lnTo>
                    <a:pt x="160401" y="12700"/>
                  </a:lnTo>
                  <a:lnTo>
                    <a:pt x="160401" y="6350"/>
                  </a:lnTo>
                  <a:lnTo>
                    <a:pt x="160401" y="12700"/>
                  </a:lnTo>
                  <a:cubicBezTo>
                    <a:pt x="78867" y="12700"/>
                    <a:pt x="12700" y="78867"/>
                    <a:pt x="12700" y="160401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109794" y="5026521"/>
            <a:ext cx="246758" cy="345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3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45861" y="4812804"/>
            <a:ext cx="3524101" cy="439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Melhorias Contínuas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45861" y="5331172"/>
            <a:ext cx="7579519" cy="1310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2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Desde então, o Pyramid tem evoluído constantemente, com atualizações regulares e adição de novos recursos.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504485" y="7446615"/>
            <a:ext cx="962620" cy="38100"/>
            <a:chOff x="0" y="0"/>
            <a:chExt cx="1283493" cy="50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83462" cy="50800"/>
            </a:xfrm>
            <a:custGeom>
              <a:avLst/>
              <a:gdLst/>
              <a:ahLst/>
              <a:cxnLst/>
              <a:rect r="r" b="b" t="t" l="l"/>
              <a:pathLst>
                <a:path h="50800" w="1283462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58062" y="0"/>
                  </a:lnTo>
                  <a:cubicBezTo>
                    <a:pt x="1272032" y="0"/>
                    <a:pt x="1283462" y="11430"/>
                    <a:pt x="1283462" y="25400"/>
                  </a:cubicBezTo>
                  <a:cubicBezTo>
                    <a:pt x="1283462" y="39370"/>
                    <a:pt x="1272032" y="50800"/>
                    <a:pt x="1258062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7918996" y="7151489"/>
            <a:ext cx="628353" cy="628352"/>
            <a:chOff x="0" y="0"/>
            <a:chExt cx="837803" cy="8378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154051"/>
                  </a:moveTo>
                  <a:cubicBezTo>
                    <a:pt x="0" y="68961"/>
                    <a:pt x="68961" y="0"/>
                    <a:pt x="154051" y="0"/>
                  </a:cubicBezTo>
                  <a:lnTo>
                    <a:pt x="671068" y="0"/>
                  </a:lnTo>
                  <a:cubicBezTo>
                    <a:pt x="756158" y="0"/>
                    <a:pt x="825119" y="68961"/>
                    <a:pt x="825119" y="154051"/>
                  </a:cubicBezTo>
                  <a:lnTo>
                    <a:pt x="825119" y="671068"/>
                  </a:lnTo>
                  <a:cubicBezTo>
                    <a:pt x="825119" y="756158"/>
                    <a:pt x="756158" y="825119"/>
                    <a:pt x="671068" y="825119"/>
                  </a:cubicBezTo>
                  <a:lnTo>
                    <a:pt x="154051" y="825119"/>
                  </a:lnTo>
                  <a:cubicBezTo>
                    <a:pt x="68961" y="825119"/>
                    <a:pt x="0" y="756158"/>
                    <a:pt x="0" y="671068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37819" cy="837819"/>
            </a:xfrm>
            <a:custGeom>
              <a:avLst/>
              <a:gdLst/>
              <a:ahLst/>
              <a:cxnLst/>
              <a:rect r="r" b="b" t="t" l="l"/>
              <a:pathLst>
                <a:path h="837819" w="837819">
                  <a:moveTo>
                    <a:pt x="0" y="160401"/>
                  </a:moveTo>
                  <a:cubicBezTo>
                    <a:pt x="0" y="71755"/>
                    <a:pt x="71755" y="0"/>
                    <a:pt x="160401" y="0"/>
                  </a:cubicBezTo>
                  <a:lnTo>
                    <a:pt x="677418" y="0"/>
                  </a:lnTo>
                  <a:lnTo>
                    <a:pt x="677418" y="6350"/>
                  </a:lnTo>
                  <a:lnTo>
                    <a:pt x="677418" y="0"/>
                  </a:lnTo>
                  <a:lnTo>
                    <a:pt x="677418" y="6350"/>
                  </a:lnTo>
                  <a:lnTo>
                    <a:pt x="677418" y="0"/>
                  </a:lnTo>
                  <a:cubicBezTo>
                    <a:pt x="765937" y="0"/>
                    <a:pt x="837819" y="71755"/>
                    <a:pt x="837819" y="160401"/>
                  </a:cubicBezTo>
                  <a:lnTo>
                    <a:pt x="837819" y="677418"/>
                  </a:lnTo>
                  <a:lnTo>
                    <a:pt x="831469" y="677418"/>
                  </a:lnTo>
                  <a:lnTo>
                    <a:pt x="837819" y="677418"/>
                  </a:lnTo>
                  <a:cubicBezTo>
                    <a:pt x="837819" y="765937"/>
                    <a:pt x="766064" y="837819"/>
                    <a:pt x="677418" y="837819"/>
                  </a:cubicBezTo>
                  <a:lnTo>
                    <a:pt x="677418" y="831469"/>
                  </a:lnTo>
                  <a:lnTo>
                    <a:pt x="677418" y="837819"/>
                  </a:lnTo>
                  <a:lnTo>
                    <a:pt x="160401" y="837819"/>
                  </a:lnTo>
                  <a:lnTo>
                    <a:pt x="160401" y="831469"/>
                  </a:lnTo>
                  <a:lnTo>
                    <a:pt x="160401" y="837819"/>
                  </a:lnTo>
                  <a:cubicBezTo>
                    <a:pt x="71755" y="837819"/>
                    <a:pt x="0" y="766064"/>
                    <a:pt x="0" y="677418"/>
                  </a:cubicBezTo>
                  <a:lnTo>
                    <a:pt x="0" y="160401"/>
                  </a:lnTo>
                  <a:lnTo>
                    <a:pt x="6350" y="160401"/>
                  </a:lnTo>
                  <a:lnTo>
                    <a:pt x="0" y="160401"/>
                  </a:lnTo>
                  <a:moveTo>
                    <a:pt x="12700" y="160401"/>
                  </a:moveTo>
                  <a:lnTo>
                    <a:pt x="12700" y="677418"/>
                  </a:lnTo>
                  <a:lnTo>
                    <a:pt x="6350" y="677418"/>
                  </a:lnTo>
                  <a:lnTo>
                    <a:pt x="12700" y="677418"/>
                  </a:lnTo>
                  <a:cubicBezTo>
                    <a:pt x="12700" y="758952"/>
                    <a:pt x="78867" y="825119"/>
                    <a:pt x="160401" y="825119"/>
                  </a:cubicBezTo>
                  <a:lnTo>
                    <a:pt x="677418" y="825119"/>
                  </a:lnTo>
                  <a:cubicBezTo>
                    <a:pt x="758952" y="825119"/>
                    <a:pt x="825119" y="758952"/>
                    <a:pt x="825119" y="677418"/>
                  </a:cubicBezTo>
                  <a:lnTo>
                    <a:pt x="825119" y="160401"/>
                  </a:lnTo>
                  <a:lnTo>
                    <a:pt x="831469" y="160401"/>
                  </a:lnTo>
                  <a:lnTo>
                    <a:pt x="825119" y="160401"/>
                  </a:lnTo>
                  <a:cubicBezTo>
                    <a:pt x="825119" y="78867"/>
                    <a:pt x="758952" y="12700"/>
                    <a:pt x="677418" y="12700"/>
                  </a:cubicBezTo>
                  <a:lnTo>
                    <a:pt x="160401" y="12700"/>
                  </a:lnTo>
                  <a:lnTo>
                    <a:pt x="160401" y="6350"/>
                  </a:lnTo>
                  <a:lnTo>
                    <a:pt x="160401" y="12700"/>
                  </a:lnTo>
                  <a:cubicBezTo>
                    <a:pt x="78867" y="12700"/>
                    <a:pt x="12700" y="78867"/>
                    <a:pt x="12700" y="160401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8117681" y="7326065"/>
            <a:ext cx="230981" cy="345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3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745861" y="7112347"/>
            <a:ext cx="3437930" cy="439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Versão Atual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745861" y="7630716"/>
            <a:ext cx="7579519" cy="1310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2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 versão mais recente do Pyramid é a 2.0, lançada em 2022, trazendo melhorias de desempenho e novos recursos.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275457" y="1408807"/>
            <a:ext cx="10089208" cy="1176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37"/>
              </a:lnSpc>
            </a:pPr>
            <a:r>
              <a:rPr lang="en-US" sz="7124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Vantagens do Pyramid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5457" y="3477666"/>
            <a:ext cx="4555331" cy="588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35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Flexibilidade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5457" y="4316165"/>
            <a:ext cx="4652368" cy="4196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2"/>
              </a:lnSpc>
            </a:pPr>
            <a:r>
              <a:rPr lang="en-US" sz="28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 Pyramid é um framework altamente configurável, permitindo que os desenvolvedores personalizem a estrutura de acordo com as necessidades do projeto.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26449" y="3477666"/>
            <a:ext cx="4555331" cy="588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35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Escalabilidade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26449" y="4316165"/>
            <a:ext cx="4652367" cy="3029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2"/>
              </a:lnSpc>
            </a:pPr>
            <a:r>
              <a:rPr lang="en-US" sz="28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 Pyramid é capaz de lidar com aplicações de grande porte, suportando alto tráfego e carga de trabalho.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77440" y="3477666"/>
            <a:ext cx="4555331" cy="588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35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Segurança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77440" y="4316165"/>
            <a:ext cx="4652367" cy="3029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2"/>
              </a:lnSpc>
            </a:pPr>
            <a:r>
              <a:rPr lang="en-US" sz="28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 Pyramid possui recursos de segurança incorporados, como proteção contra ataques CSRF e XSS.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525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565772"/>
          </a:xfrm>
          <a:custGeom>
            <a:avLst/>
            <a:gdLst/>
            <a:ahLst/>
            <a:cxnLst/>
            <a:rect r="r" b="b" t="t" l="l"/>
            <a:pathLst>
              <a:path h="3565772" w="18288000">
                <a:moveTo>
                  <a:pt x="0" y="0"/>
                </a:moveTo>
                <a:lnTo>
                  <a:pt x="18288000" y="0"/>
                </a:lnTo>
                <a:lnTo>
                  <a:pt x="18288000" y="3565772"/>
                </a:lnTo>
                <a:lnTo>
                  <a:pt x="0" y="3565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" t="0" r="-4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8339" y="4618584"/>
            <a:ext cx="9112597" cy="92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Desvantagens do Pyramid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05495" y="6066616"/>
            <a:ext cx="651272" cy="651272"/>
            <a:chOff x="0" y="0"/>
            <a:chExt cx="868363" cy="8683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855726" cy="855726"/>
            </a:xfrm>
            <a:custGeom>
              <a:avLst/>
              <a:gdLst/>
              <a:ahLst/>
              <a:cxnLst/>
              <a:rect r="r" b="b" t="t" l="l"/>
              <a:pathLst>
                <a:path h="855726" w="855726">
                  <a:moveTo>
                    <a:pt x="0" y="159766"/>
                  </a:moveTo>
                  <a:cubicBezTo>
                    <a:pt x="0" y="71501"/>
                    <a:pt x="71501" y="0"/>
                    <a:pt x="159766" y="0"/>
                  </a:cubicBezTo>
                  <a:lnTo>
                    <a:pt x="695960" y="0"/>
                  </a:lnTo>
                  <a:cubicBezTo>
                    <a:pt x="784225" y="0"/>
                    <a:pt x="855726" y="71501"/>
                    <a:pt x="855726" y="159766"/>
                  </a:cubicBezTo>
                  <a:lnTo>
                    <a:pt x="855726" y="695960"/>
                  </a:lnTo>
                  <a:cubicBezTo>
                    <a:pt x="855726" y="784225"/>
                    <a:pt x="784225" y="855726"/>
                    <a:pt x="695960" y="855726"/>
                  </a:cubicBezTo>
                  <a:lnTo>
                    <a:pt x="159766" y="855726"/>
                  </a:lnTo>
                  <a:cubicBezTo>
                    <a:pt x="71501" y="855726"/>
                    <a:pt x="0" y="784098"/>
                    <a:pt x="0" y="695960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8426" cy="868426"/>
            </a:xfrm>
            <a:custGeom>
              <a:avLst/>
              <a:gdLst/>
              <a:ahLst/>
              <a:cxnLst/>
              <a:rect r="r" b="b" t="t" l="l"/>
              <a:pathLst>
                <a:path h="868426" w="868426">
                  <a:moveTo>
                    <a:pt x="0" y="166116"/>
                  </a:moveTo>
                  <a:cubicBezTo>
                    <a:pt x="0" y="74422"/>
                    <a:pt x="74422" y="0"/>
                    <a:pt x="166116" y="0"/>
                  </a:cubicBezTo>
                  <a:lnTo>
                    <a:pt x="702310" y="0"/>
                  </a:lnTo>
                  <a:lnTo>
                    <a:pt x="702310" y="6350"/>
                  </a:lnTo>
                  <a:lnTo>
                    <a:pt x="702310" y="0"/>
                  </a:lnTo>
                  <a:lnTo>
                    <a:pt x="702310" y="6350"/>
                  </a:lnTo>
                  <a:lnTo>
                    <a:pt x="702310" y="0"/>
                  </a:lnTo>
                  <a:cubicBezTo>
                    <a:pt x="794004" y="0"/>
                    <a:pt x="868426" y="74422"/>
                    <a:pt x="868426" y="166116"/>
                  </a:cubicBezTo>
                  <a:lnTo>
                    <a:pt x="868426" y="702310"/>
                  </a:lnTo>
                  <a:lnTo>
                    <a:pt x="862076" y="702310"/>
                  </a:lnTo>
                  <a:lnTo>
                    <a:pt x="868426" y="702310"/>
                  </a:lnTo>
                  <a:cubicBezTo>
                    <a:pt x="868426" y="794004"/>
                    <a:pt x="794004" y="868426"/>
                    <a:pt x="702310" y="868426"/>
                  </a:cubicBezTo>
                  <a:lnTo>
                    <a:pt x="702310" y="862076"/>
                  </a:lnTo>
                  <a:lnTo>
                    <a:pt x="702310" y="868426"/>
                  </a:lnTo>
                  <a:lnTo>
                    <a:pt x="166116" y="868426"/>
                  </a:lnTo>
                  <a:lnTo>
                    <a:pt x="166116" y="862076"/>
                  </a:lnTo>
                  <a:lnTo>
                    <a:pt x="166116" y="868426"/>
                  </a:lnTo>
                  <a:cubicBezTo>
                    <a:pt x="74422" y="868426"/>
                    <a:pt x="0" y="794004"/>
                    <a:pt x="0" y="702310"/>
                  </a:cubicBezTo>
                  <a:lnTo>
                    <a:pt x="0" y="166116"/>
                  </a:lnTo>
                  <a:lnTo>
                    <a:pt x="6350" y="166116"/>
                  </a:lnTo>
                  <a:lnTo>
                    <a:pt x="0" y="166116"/>
                  </a:lnTo>
                  <a:moveTo>
                    <a:pt x="12700" y="166116"/>
                  </a:moveTo>
                  <a:lnTo>
                    <a:pt x="12700" y="702310"/>
                  </a:lnTo>
                  <a:lnTo>
                    <a:pt x="6350" y="702310"/>
                  </a:lnTo>
                  <a:lnTo>
                    <a:pt x="12700" y="702310"/>
                  </a:lnTo>
                  <a:cubicBezTo>
                    <a:pt x="12700" y="787019"/>
                    <a:pt x="81407" y="855726"/>
                    <a:pt x="166116" y="855726"/>
                  </a:cubicBezTo>
                  <a:lnTo>
                    <a:pt x="702310" y="855726"/>
                  </a:lnTo>
                  <a:cubicBezTo>
                    <a:pt x="787019" y="855726"/>
                    <a:pt x="855726" y="787019"/>
                    <a:pt x="855726" y="702310"/>
                  </a:cubicBezTo>
                  <a:lnTo>
                    <a:pt x="855726" y="166116"/>
                  </a:lnTo>
                  <a:lnTo>
                    <a:pt x="862076" y="166116"/>
                  </a:lnTo>
                  <a:lnTo>
                    <a:pt x="855726" y="166116"/>
                  </a:lnTo>
                  <a:cubicBezTo>
                    <a:pt x="855726" y="81407"/>
                    <a:pt x="787019" y="12700"/>
                    <a:pt x="702310" y="12700"/>
                  </a:cubicBezTo>
                  <a:lnTo>
                    <a:pt x="166116" y="12700"/>
                  </a:lnTo>
                  <a:lnTo>
                    <a:pt x="166116" y="6350"/>
                  </a:lnTo>
                  <a:lnTo>
                    <a:pt x="166116" y="12700"/>
                  </a:lnTo>
                  <a:cubicBezTo>
                    <a:pt x="81407" y="12700"/>
                    <a:pt x="12700" y="81407"/>
                    <a:pt x="12700" y="166116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36997" y="6256511"/>
            <a:ext cx="188268" cy="36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09192" y="5832127"/>
            <a:ext cx="3847951" cy="907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7"/>
              </a:lnSpc>
            </a:pPr>
            <a:r>
              <a:rPr lang="en-US" sz="28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Curva de Aprendizado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25241" y="6818560"/>
            <a:ext cx="4313485" cy="2394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 Pyramid pode ter uma curva de aprendizado mais acentuada do que outros frameworks, exigindo mais esforço inicial.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519044" y="6066616"/>
            <a:ext cx="651272" cy="651272"/>
            <a:chOff x="0" y="0"/>
            <a:chExt cx="868363" cy="86836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855726" cy="855726"/>
            </a:xfrm>
            <a:custGeom>
              <a:avLst/>
              <a:gdLst/>
              <a:ahLst/>
              <a:cxnLst/>
              <a:rect r="r" b="b" t="t" l="l"/>
              <a:pathLst>
                <a:path h="855726" w="855726">
                  <a:moveTo>
                    <a:pt x="0" y="159766"/>
                  </a:moveTo>
                  <a:cubicBezTo>
                    <a:pt x="0" y="71501"/>
                    <a:pt x="71501" y="0"/>
                    <a:pt x="159766" y="0"/>
                  </a:cubicBezTo>
                  <a:lnTo>
                    <a:pt x="695960" y="0"/>
                  </a:lnTo>
                  <a:cubicBezTo>
                    <a:pt x="784225" y="0"/>
                    <a:pt x="855726" y="71501"/>
                    <a:pt x="855726" y="159766"/>
                  </a:cubicBezTo>
                  <a:lnTo>
                    <a:pt x="855726" y="695960"/>
                  </a:lnTo>
                  <a:cubicBezTo>
                    <a:pt x="855726" y="784225"/>
                    <a:pt x="784225" y="855726"/>
                    <a:pt x="695960" y="855726"/>
                  </a:cubicBezTo>
                  <a:lnTo>
                    <a:pt x="159766" y="855726"/>
                  </a:lnTo>
                  <a:cubicBezTo>
                    <a:pt x="71501" y="855726"/>
                    <a:pt x="0" y="784098"/>
                    <a:pt x="0" y="695960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8426" cy="868426"/>
            </a:xfrm>
            <a:custGeom>
              <a:avLst/>
              <a:gdLst/>
              <a:ahLst/>
              <a:cxnLst/>
              <a:rect r="r" b="b" t="t" l="l"/>
              <a:pathLst>
                <a:path h="868426" w="868426">
                  <a:moveTo>
                    <a:pt x="0" y="166116"/>
                  </a:moveTo>
                  <a:cubicBezTo>
                    <a:pt x="0" y="74422"/>
                    <a:pt x="74422" y="0"/>
                    <a:pt x="166116" y="0"/>
                  </a:cubicBezTo>
                  <a:lnTo>
                    <a:pt x="702310" y="0"/>
                  </a:lnTo>
                  <a:lnTo>
                    <a:pt x="702310" y="6350"/>
                  </a:lnTo>
                  <a:lnTo>
                    <a:pt x="702310" y="0"/>
                  </a:lnTo>
                  <a:lnTo>
                    <a:pt x="702310" y="6350"/>
                  </a:lnTo>
                  <a:lnTo>
                    <a:pt x="702310" y="0"/>
                  </a:lnTo>
                  <a:cubicBezTo>
                    <a:pt x="794004" y="0"/>
                    <a:pt x="868426" y="74422"/>
                    <a:pt x="868426" y="166116"/>
                  </a:cubicBezTo>
                  <a:lnTo>
                    <a:pt x="868426" y="702310"/>
                  </a:lnTo>
                  <a:lnTo>
                    <a:pt x="862076" y="702310"/>
                  </a:lnTo>
                  <a:lnTo>
                    <a:pt x="868426" y="702310"/>
                  </a:lnTo>
                  <a:cubicBezTo>
                    <a:pt x="868426" y="794004"/>
                    <a:pt x="794004" y="868426"/>
                    <a:pt x="702310" y="868426"/>
                  </a:cubicBezTo>
                  <a:lnTo>
                    <a:pt x="702310" y="862076"/>
                  </a:lnTo>
                  <a:lnTo>
                    <a:pt x="702310" y="868426"/>
                  </a:lnTo>
                  <a:lnTo>
                    <a:pt x="166116" y="868426"/>
                  </a:lnTo>
                  <a:lnTo>
                    <a:pt x="166116" y="862076"/>
                  </a:lnTo>
                  <a:lnTo>
                    <a:pt x="166116" y="868426"/>
                  </a:lnTo>
                  <a:cubicBezTo>
                    <a:pt x="74422" y="868426"/>
                    <a:pt x="0" y="794004"/>
                    <a:pt x="0" y="702310"/>
                  </a:cubicBezTo>
                  <a:lnTo>
                    <a:pt x="0" y="166116"/>
                  </a:lnTo>
                  <a:lnTo>
                    <a:pt x="6350" y="166116"/>
                  </a:lnTo>
                  <a:lnTo>
                    <a:pt x="0" y="166116"/>
                  </a:lnTo>
                  <a:moveTo>
                    <a:pt x="12700" y="166116"/>
                  </a:moveTo>
                  <a:lnTo>
                    <a:pt x="12700" y="702310"/>
                  </a:lnTo>
                  <a:lnTo>
                    <a:pt x="6350" y="702310"/>
                  </a:lnTo>
                  <a:lnTo>
                    <a:pt x="12700" y="702310"/>
                  </a:lnTo>
                  <a:cubicBezTo>
                    <a:pt x="12700" y="787019"/>
                    <a:pt x="81407" y="855726"/>
                    <a:pt x="166116" y="855726"/>
                  </a:cubicBezTo>
                  <a:lnTo>
                    <a:pt x="702310" y="855726"/>
                  </a:lnTo>
                  <a:cubicBezTo>
                    <a:pt x="787019" y="855726"/>
                    <a:pt x="855726" y="787019"/>
                    <a:pt x="855726" y="702310"/>
                  </a:cubicBezTo>
                  <a:lnTo>
                    <a:pt x="855726" y="166116"/>
                  </a:lnTo>
                  <a:lnTo>
                    <a:pt x="862076" y="166116"/>
                  </a:lnTo>
                  <a:lnTo>
                    <a:pt x="855726" y="166116"/>
                  </a:lnTo>
                  <a:cubicBezTo>
                    <a:pt x="855726" y="81407"/>
                    <a:pt x="787019" y="12700"/>
                    <a:pt x="702310" y="12700"/>
                  </a:cubicBezTo>
                  <a:lnTo>
                    <a:pt x="166116" y="12700"/>
                  </a:lnTo>
                  <a:lnTo>
                    <a:pt x="166116" y="6350"/>
                  </a:lnTo>
                  <a:lnTo>
                    <a:pt x="166116" y="12700"/>
                  </a:lnTo>
                  <a:cubicBezTo>
                    <a:pt x="81407" y="12700"/>
                    <a:pt x="12700" y="81407"/>
                    <a:pt x="12700" y="166116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716762" y="6244986"/>
            <a:ext cx="255835" cy="36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50782" y="5832127"/>
            <a:ext cx="4239220" cy="907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7"/>
              </a:lnSpc>
            </a:pPr>
            <a:r>
              <a:rPr lang="en-US" sz="28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Documentação Dispersa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50782" y="6818560"/>
            <a:ext cx="4313485" cy="1908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 documentação do Pyramid pode ser um pouco dispersa, dificultando a rápida compreensão da estrutura.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044661" y="6066616"/>
            <a:ext cx="651272" cy="651272"/>
            <a:chOff x="0" y="0"/>
            <a:chExt cx="868363" cy="86836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55726" cy="855726"/>
            </a:xfrm>
            <a:custGeom>
              <a:avLst/>
              <a:gdLst/>
              <a:ahLst/>
              <a:cxnLst/>
              <a:rect r="r" b="b" t="t" l="l"/>
              <a:pathLst>
                <a:path h="855726" w="855726">
                  <a:moveTo>
                    <a:pt x="0" y="159766"/>
                  </a:moveTo>
                  <a:cubicBezTo>
                    <a:pt x="0" y="71501"/>
                    <a:pt x="71501" y="0"/>
                    <a:pt x="159766" y="0"/>
                  </a:cubicBezTo>
                  <a:lnTo>
                    <a:pt x="695960" y="0"/>
                  </a:lnTo>
                  <a:cubicBezTo>
                    <a:pt x="784225" y="0"/>
                    <a:pt x="855726" y="71501"/>
                    <a:pt x="855726" y="159766"/>
                  </a:cubicBezTo>
                  <a:lnTo>
                    <a:pt x="855726" y="695960"/>
                  </a:lnTo>
                  <a:cubicBezTo>
                    <a:pt x="855726" y="784225"/>
                    <a:pt x="784225" y="855726"/>
                    <a:pt x="695960" y="855726"/>
                  </a:cubicBezTo>
                  <a:lnTo>
                    <a:pt x="159766" y="855726"/>
                  </a:lnTo>
                  <a:cubicBezTo>
                    <a:pt x="71501" y="855726"/>
                    <a:pt x="0" y="784098"/>
                    <a:pt x="0" y="695960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8426" cy="868426"/>
            </a:xfrm>
            <a:custGeom>
              <a:avLst/>
              <a:gdLst/>
              <a:ahLst/>
              <a:cxnLst/>
              <a:rect r="r" b="b" t="t" l="l"/>
              <a:pathLst>
                <a:path h="868426" w="868426">
                  <a:moveTo>
                    <a:pt x="0" y="166116"/>
                  </a:moveTo>
                  <a:cubicBezTo>
                    <a:pt x="0" y="74422"/>
                    <a:pt x="74422" y="0"/>
                    <a:pt x="166116" y="0"/>
                  </a:cubicBezTo>
                  <a:lnTo>
                    <a:pt x="702310" y="0"/>
                  </a:lnTo>
                  <a:lnTo>
                    <a:pt x="702310" y="6350"/>
                  </a:lnTo>
                  <a:lnTo>
                    <a:pt x="702310" y="0"/>
                  </a:lnTo>
                  <a:lnTo>
                    <a:pt x="702310" y="6350"/>
                  </a:lnTo>
                  <a:lnTo>
                    <a:pt x="702310" y="0"/>
                  </a:lnTo>
                  <a:cubicBezTo>
                    <a:pt x="794004" y="0"/>
                    <a:pt x="868426" y="74422"/>
                    <a:pt x="868426" y="166116"/>
                  </a:cubicBezTo>
                  <a:lnTo>
                    <a:pt x="868426" y="702310"/>
                  </a:lnTo>
                  <a:lnTo>
                    <a:pt x="862076" y="702310"/>
                  </a:lnTo>
                  <a:lnTo>
                    <a:pt x="868426" y="702310"/>
                  </a:lnTo>
                  <a:cubicBezTo>
                    <a:pt x="868426" y="794004"/>
                    <a:pt x="794004" y="868426"/>
                    <a:pt x="702310" y="868426"/>
                  </a:cubicBezTo>
                  <a:lnTo>
                    <a:pt x="702310" y="862076"/>
                  </a:lnTo>
                  <a:lnTo>
                    <a:pt x="702310" y="868426"/>
                  </a:lnTo>
                  <a:lnTo>
                    <a:pt x="166116" y="868426"/>
                  </a:lnTo>
                  <a:lnTo>
                    <a:pt x="166116" y="862076"/>
                  </a:lnTo>
                  <a:lnTo>
                    <a:pt x="166116" y="868426"/>
                  </a:lnTo>
                  <a:cubicBezTo>
                    <a:pt x="74422" y="868426"/>
                    <a:pt x="0" y="794004"/>
                    <a:pt x="0" y="702310"/>
                  </a:cubicBezTo>
                  <a:lnTo>
                    <a:pt x="0" y="166116"/>
                  </a:lnTo>
                  <a:lnTo>
                    <a:pt x="6350" y="166116"/>
                  </a:lnTo>
                  <a:lnTo>
                    <a:pt x="0" y="166116"/>
                  </a:lnTo>
                  <a:moveTo>
                    <a:pt x="12700" y="166116"/>
                  </a:moveTo>
                  <a:lnTo>
                    <a:pt x="12700" y="702310"/>
                  </a:lnTo>
                  <a:lnTo>
                    <a:pt x="6350" y="702310"/>
                  </a:lnTo>
                  <a:lnTo>
                    <a:pt x="12700" y="702310"/>
                  </a:lnTo>
                  <a:cubicBezTo>
                    <a:pt x="12700" y="787019"/>
                    <a:pt x="81407" y="855726"/>
                    <a:pt x="166116" y="855726"/>
                  </a:cubicBezTo>
                  <a:lnTo>
                    <a:pt x="702310" y="855726"/>
                  </a:lnTo>
                  <a:cubicBezTo>
                    <a:pt x="787019" y="855726"/>
                    <a:pt x="855726" y="787019"/>
                    <a:pt x="855726" y="702310"/>
                  </a:cubicBezTo>
                  <a:lnTo>
                    <a:pt x="855726" y="166116"/>
                  </a:lnTo>
                  <a:lnTo>
                    <a:pt x="862076" y="166116"/>
                  </a:lnTo>
                  <a:lnTo>
                    <a:pt x="855726" y="166116"/>
                  </a:lnTo>
                  <a:cubicBezTo>
                    <a:pt x="855726" y="81407"/>
                    <a:pt x="787019" y="12700"/>
                    <a:pt x="702310" y="12700"/>
                  </a:cubicBezTo>
                  <a:lnTo>
                    <a:pt x="166116" y="12700"/>
                  </a:lnTo>
                  <a:lnTo>
                    <a:pt x="166116" y="6350"/>
                  </a:lnTo>
                  <a:lnTo>
                    <a:pt x="166116" y="12700"/>
                  </a:lnTo>
                  <a:cubicBezTo>
                    <a:pt x="81407" y="12700"/>
                    <a:pt x="12700" y="81407"/>
                    <a:pt x="12700" y="166116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250490" y="6244986"/>
            <a:ext cx="239614" cy="36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48357" y="5832127"/>
            <a:ext cx="3565772" cy="44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7"/>
              </a:lnSpc>
            </a:pPr>
            <a:r>
              <a:rPr lang="en-US" sz="28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Comunidade Menor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976324" y="6818560"/>
            <a:ext cx="4313485" cy="2879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Comparado a frameworks mais populares, a comunidade do Pyramid é relativamente menor, o que pode limitar o acesso a recursos e suporte.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60214" y="742355"/>
            <a:ext cx="6711702" cy="70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5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Onde é Usado o Pyramid?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71711" y="1775520"/>
            <a:ext cx="28575" cy="7740403"/>
            <a:chOff x="0" y="0"/>
            <a:chExt cx="38100" cy="103205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100" cy="10320528"/>
            </a:xfrm>
            <a:custGeom>
              <a:avLst/>
              <a:gdLst/>
              <a:ahLst/>
              <a:cxnLst/>
              <a:rect r="r" b="b" t="t" l="l"/>
              <a:pathLst>
                <a:path h="10320528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0301478"/>
                  </a:lnTo>
                  <a:cubicBezTo>
                    <a:pt x="38100" y="10312019"/>
                    <a:pt x="29591" y="10320528"/>
                    <a:pt x="19050" y="10320528"/>
                  </a:cubicBezTo>
                  <a:cubicBezTo>
                    <a:pt x="8509" y="10320528"/>
                    <a:pt x="0" y="10312019"/>
                    <a:pt x="0" y="10301478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01725" y="2249686"/>
            <a:ext cx="760214" cy="28575"/>
            <a:chOff x="0" y="0"/>
            <a:chExt cx="1013618" cy="38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3587" cy="38100"/>
            </a:xfrm>
            <a:custGeom>
              <a:avLst/>
              <a:gdLst/>
              <a:ahLst/>
              <a:cxnLst/>
              <a:rect r="r" b="b" t="t" l="l"/>
              <a:pathLst>
                <a:path h="38100" w="101358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94537" y="0"/>
                  </a:lnTo>
                  <a:cubicBezTo>
                    <a:pt x="1005078" y="0"/>
                    <a:pt x="1013587" y="8509"/>
                    <a:pt x="1013587" y="19050"/>
                  </a:cubicBezTo>
                  <a:cubicBezTo>
                    <a:pt x="1013587" y="29591"/>
                    <a:pt x="1005078" y="38100"/>
                    <a:pt x="99453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36935" y="2014984"/>
            <a:ext cx="498128" cy="498127"/>
            <a:chOff x="0" y="0"/>
            <a:chExt cx="664170" cy="6641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651510" cy="651510"/>
            </a:xfrm>
            <a:custGeom>
              <a:avLst/>
              <a:gdLst/>
              <a:ahLst/>
              <a:cxnLst/>
              <a:rect r="r" b="b" t="t" l="l"/>
              <a:pathLst>
                <a:path h="651510" w="651510">
                  <a:moveTo>
                    <a:pt x="0" y="121666"/>
                  </a:moveTo>
                  <a:cubicBezTo>
                    <a:pt x="0" y="54483"/>
                    <a:pt x="54483" y="0"/>
                    <a:pt x="121666" y="0"/>
                  </a:cubicBezTo>
                  <a:lnTo>
                    <a:pt x="529844" y="0"/>
                  </a:lnTo>
                  <a:cubicBezTo>
                    <a:pt x="597027" y="0"/>
                    <a:pt x="651510" y="54483"/>
                    <a:pt x="651510" y="121666"/>
                  </a:cubicBezTo>
                  <a:lnTo>
                    <a:pt x="651510" y="529844"/>
                  </a:lnTo>
                  <a:cubicBezTo>
                    <a:pt x="651510" y="597027"/>
                    <a:pt x="597027" y="651510"/>
                    <a:pt x="529844" y="651510"/>
                  </a:cubicBezTo>
                  <a:lnTo>
                    <a:pt x="121666" y="651510"/>
                  </a:lnTo>
                  <a:cubicBezTo>
                    <a:pt x="54483" y="651510"/>
                    <a:pt x="0" y="597027"/>
                    <a:pt x="0" y="529844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4210" cy="664210"/>
            </a:xfrm>
            <a:custGeom>
              <a:avLst/>
              <a:gdLst/>
              <a:ahLst/>
              <a:cxnLst/>
              <a:rect r="r" b="b" t="t" l="l"/>
              <a:pathLst>
                <a:path h="664210" w="664210">
                  <a:moveTo>
                    <a:pt x="0" y="128016"/>
                  </a:moveTo>
                  <a:cubicBezTo>
                    <a:pt x="0" y="57277"/>
                    <a:pt x="57277" y="0"/>
                    <a:pt x="128016" y="0"/>
                  </a:cubicBezTo>
                  <a:lnTo>
                    <a:pt x="536194" y="0"/>
                  </a:lnTo>
                  <a:lnTo>
                    <a:pt x="536194" y="6350"/>
                  </a:lnTo>
                  <a:lnTo>
                    <a:pt x="536194" y="0"/>
                  </a:lnTo>
                  <a:cubicBezTo>
                    <a:pt x="606806" y="0"/>
                    <a:pt x="664210" y="57277"/>
                    <a:pt x="664210" y="128016"/>
                  </a:cubicBezTo>
                  <a:lnTo>
                    <a:pt x="657860" y="128016"/>
                  </a:lnTo>
                  <a:lnTo>
                    <a:pt x="664210" y="128016"/>
                  </a:lnTo>
                  <a:lnTo>
                    <a:pt x="664210" y="536194"/>
                  </a:lnTo>
                  <a:lnTo>
                    <a:pt x="657860" y="536194"/>
                  </a:lnTo>
                  <a:lnTo>
                    <a:pt x="664210" y="536194"/>
                  </a:lnTo>
                  <a:cubicBezTo>
                    <a:pt x="664210" y="606933"/>
                    <a:pt x="606933" y="664210"/>
                    <a:pt x="536194" y="664210"/>
                  </a:cubicBezTo>
                  <a:lnTo>
                    <a:pt x="536194" y="657860"/>
                  </a:lnTo>
                  <a:lnTo>
                    <a:pt x="536194" y="664210"/>
                  </a:lnTo>
                  <a:lnTo>
                    <a:pt x="128016" y="664210"/>
                  </a:lnTo>
                  <a:lnTo>
                    <a:pt x="128016" y="657860"/>
                  </a:lnTo>
                  <a:lnTo>
                    <a:pt x="128016" y="664210"/>
                  </a:lnTo>
                  <a:cubicBezTo>
                    <a:pt x="57277" y="664210"/>
                    <a:pt x="0" y="606806"/>
                    <a:pt x="0" y="536194"/>
                  </a:cubicBezTo>
                  <a:lnTo>
                    <a:pt x="0" y="128016"/>
                  </a:lnTo>
                  <a:lnTo>
                    <a:pt x="6350" y="128016"/>
                  </a:lnTo>
                  <a:lnTo>
                    <a:pt x="0" y="128016"/>
                  </a:lnTo>
                  <a:moveTo>
                    <a:pt x="12700" y="128016"/>
                  </a:moveTo>
                  <a:lnTo>
                    <a:pt x="12700" y="536194"/>
                  </a:lnTo>
                  <a:lnTo>
                    <a:pt x="6350" y="536194"/>
                  </a:lnTo>
                  <a:lnTo>
                    <a:pt x="12700" y="536194"/>
                  </a:lnTo>
                  <a:cubicBezTo>
                    <a:pt x="12700" y="599821"/>
                    <a:pt x="64262" y="651510"/>
                    <a:pt x="128016" y="651510"/>
                  </a:cubicBezTo>
                  <a:lnTo>
                    <a:pt x="536194" y="651510"/>
                  </a:lnTo>
                  <a:cubicBezTo>
                    <a:pt x="599821" y="651510"/>
                    <a:pt x="651510" y="599948"/>
                    <a:pt x="651510" y="536194"/>
                  </a:cubicBezTo>
                  <a:lnTo>
                    <a:pt x="651510" y="128016"/>
                  </a:lnTo>
                  <a:cubicBezTo>
                    <a:pt x="651510" y="64262"/>
                    <a:pt x="599821" y="12700"/>
                    <a:pt x="536194" y="12700"/>
                  </a:cubicBezTo>
                  <a:lnTo>
                    <a:pt x="128016" y="12700"/>
                  </a:lnTo>
                  <a:lnTo>
                    <a:pt x="128016" y="6350"/>
                  </a:lnTo>
                  <a:lnTo>
                    <a:pt x="128016" y="12700"/>
                  </a:lnTo>
                  <a:cubicBezTo>
                    <a:pt x="64262" y="12700"/>
                    <a:pt x="12700" y="64262"/>
                    <a:pt x="12700" y="128016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14337" y="2148780"/>
            <a:ext cx="143321" cy="27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5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80642" y="1740101"/>
            <a:ext cx="4592574" cy="361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3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Aplicações Web Empresariais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31387" y="2341215"/>
            <a:ext cx="8902288" cy="1238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4"/>
              </a:lnSpc>
            </a:pPr>
            <a:r>
              <a:rPr lang="en-US" sz="20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 Pyramid é amplamente utilizado no desenvolvimento de aplicações web corporativas complexas, como portais, sistemas de gerenciamento de conteúdo e aplicações de e-commerce.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01725" y="4412754"/>
            <a:ext cx="760214" cy="28575"/>
            <a:chOff x="0" y="0"/>
            <a:chExt cx="1013618" cy="381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13587" cy="38100"/>
            </a:xfrm>
            <a:custGeom>
              <a:avLst/>
              <a:gdLst/>
              <a:ahLst/>
              <a:cxnLst/>
              <a:rect r="r" b="b" t="t" l="l"/>
              <a:pathLst>
                <a:path h="38100" w="101358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94537" y="0"/>
                  </a:lnTo>
                  <a:cubicBezTo>
                    <a:pt x="1005078" y="0"/>
                    <a:pt x="1013587" y="8509"/>
                    <a:pt x="1013587" y="19050"/>
                  </a:cubicBezTo>
                  <a:cubicBezTo>
                    <a:pt x="1013587" y="29591"/>
                    <a:pt x="1005078" y="38100"/>
                    <a:pt x="99453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36935" y="4178052"/>
            <a:ext cx="498128" cy="498127"/>
            <a:chOff x="0" y="0"/>
            <a:chExt cx="664170" cy="66417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651510" cy="651510"/>
            </a:xfrm>
            <a:custGeom>
              <a:avLst/>
              <a:gdLst/>
              <a:ahLst/>
              <a:cxnLst/>
              <a:rect r="r" b="b" t="t" l="l"/>
              <a:pathLst>
                <a:path h="651510" w="651510">
                  <a:moveTo>
                    <a:pt x="0" y="121666"/>
                  </a:moveTo>
                  <a:cubicBezTo>
                    <a:pt x="0" y="54483"/>
                    <a:pt x="54483" y="0"/>
                    <a:pt x="121666" y="0"/>
                  </a:cubicBezTo>
                  <a:lnTo>
                    <a:pt x="529844" y="0"/>
                  </a:lnTo>
                  <a:cubicBezTo>
                    <a:pt x="597027" y="0"/>
                    <a:pt x="651510" y="54483"/>
                    <a:pt x="651510" y="121666"/>
                  </a:cubicBezTo>
                  <a:lnTo>
                    <a:pt x="651510" y="529844"/>
                  </a:lnTo>
                  <a:cubicBezTo>
                    <a:pt x="651510" y="597027"/>
                    <a:pt x="597027" y="651510"/>
                    <a:pt x="529844" y="651510"/>
                  </a:cubicBezTo>
                  <a:lnTo>
                    <a:pt x="121666" y="651510"/>
                  </a:lnTo>
                  <a:cubicBezTo>
                    <a:pt x="54483" y="651510"/>
                    <a:pt x="0" y="597027"/>
                    <a:pt x="0" y="529844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64210" cy="664210"/>
            </a:xfrm>
            <a:custGeom>
              <a:avLst/>
              <a:gdLst/>
              <a:ahLst/>
              <a:cxnLst/>
              <a:rect r="r" b="b" t="t" l="l"/>
              <a:pathLst>
                <a:path h="664210" w="664210">
                  <a:moveTo>
                    <a:pt x="0" y="128016"/>
                  </a:moveTo>
                  <a:cubicBezTo>
                    <a:pt x="0" y="57277"/>
                    <a:pt x="57277" y="0"/>
                    <a:pt x="128016" y="0"/>
                  </a:cubicBezTo>
                  <a:lnTo>
                    <a:pt x="536194" y="0"/>
                  </a:lnTo>
                  <a:lnTo>
                    <a:pt x="536194" y="6350"/>
                  </a:lnTo>
                  <a:lnTo>
                    <a:pt x="536194" y="0"/>
                  </a:lnTo>
                  <a:cubicBezTo>
                    <a:pt x="606806" y="0"/>
                    <a:pt x="664210" y="57277"/>
                    <a:pt x="664210" y="128016"/>
                  </a:cubicBezTo>
                  <a:lnTo>
                    <a:pt x="657860" y="128016"/>
                  </a:lnTo>
                  <a:lnTo>
                    <a:pt x="664210" y="128016"/>
                  </a:lnTo>
                  <a:lnTo>
                    <a:pt x="664210" y="536194"/>
                  </a:lnTo>
                  <a:lnTo>
                    <a:pt x="657860" y="536194"/>
                  </a:lnTo>
                  <a:lnTo>
                    <a:pt x="664210" y="536194"/>
                  </a:lnTo>
                  <a:cubicBezTo>
                    <a:pt x="664210" y="606933"/>
                    <a:pt x="606933" y="664210"/>
                    <a:pt x="536194" y="664210"/>
                  </a:cubicBezTo>
                  <a:lnTo>
                    <a:pt x="536194" y="657860"/>
                  </a:lnTo>
                  <a:lnTo>
                    <a:pt x="536194" y="664210"/>
                  </a:lnTo>
                  <a:lnTo>
                    <a:pt x="128016" y="664210"/>
                  </a:lnTo>
                  <a:lnTo>
                    <a:pt x="128016" y="657860"/>
                  </a:lnTo>
                  <a:lnTo>
                    <a:pt x="128016" y="664210"/>
                  </a:lnTo>
                  <a:cubicBezTo>
                    <a:pt x="57277" y="664210"/>
                    <a:pt x="0" y="606806"/>
                    <a:pt x="0" y="536194"/>
                  </a:cubicBezTo>
                  <a:lnTo>
                    <a:pt x="0" y="128016"/>
                  </a:lnTo>
                  <a:lnTo>
                    <a:pt x="6350" y="128016"/>
                  </a:lnTo>
                  <a:lnTo>
                    <a:pt x="0" y="128016"/>
                  </a:lnTo>
                  <a:moveTo>
                    <a:pt x="12700" y="128016"/>
                  </a:moveTo>
                  <a:lnTo>
                    <a:pt x="12700" y="536194"/>
                  </a:lnTo>
                  <a:lnTo>
                    <a:pt x="6350" y="536194"/>
                  </a:lnTo>
                  <a:lnTo>
                    <a:pt x="12700" y="536194"/>
                  </a:lnTo>
                  <a:cubicBezTo>
                    <a:pt x="12700" y="599821"/>
                    <a:pt x="64262" y="651510"/>
                    <a:pt x="128016" y="651510"/>
                  </a:cubicBezTo>
                  <a:lnTo>
                    <a:pt x="536194" y="651510"/>
                  </a:lnTo>
                  <a:cubicBezTo>
                    <a:pt x="599821" y="651510"/>
                    <a:pt x="651510" y="599948"/>
                    <a:pt x="651510" y="536194"/>
                  </a:cubicBezTo>
                  <a:lnTo>
                    <a:pt x="651510" y="128016"/>
                  </a:lnTo>
                  <a:cubicBezTo>
                    <a:pt x="651510" y="64262"/>
                    <a:pt x="599821" y="12700"/>
                    <a:pt x="536194" y="12700"/>
                  </a:cubicBezTo>
                  <a:lnTo>
                    <a:pt x="128016" y="12700"/>
                  </a:lnTo>
                  <a:lnTo>
                    <a:pt x="128016" y="6350"/>
                  </a:lnTo>
                  <a:lnTo>
                    <a:pt x="128016" y="12700"/>
                  </a:lnTo>
                  <a:cubicBezTo>
                    <a:pt x="64262" y="12700"/>
                    <a:pt x="12700" y="64262"/>
                    <a:pt x="12700" y="128016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988591" y="4311849"/>
            <a:ext cx="194816" cy="27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5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80642" y="4013896"/>
            <a:ext cx="3514448" cy="361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3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Aplicações de Big Data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61939" y="4484837"/>
            <a:ext cx="8902288" cy="81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4"/>
              </a:lnSpc>
            </a:pPr>
            <a:r>
              <a:rPr lang="en-US" sz="20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Devido à sua escalabilidade, o Pyramid é uma escolha popular para a construção de aplicações de análise de dados em grande escala.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301725" y="6228458"/>
            <a:ext cx="760214" cy="28575"/>
            <a:chOff x="0" y="0"/>
            <a:chExt cx="1013618" cy="381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13587" cy="38100"/>
            </a:xfrm>
            <a:custGeom>
              <a:avLst/>
              <a:gdLst/>
              <a:ahLst/>
              <a:cxnLst/>
              <a:rect r="r" b="b" t="t" l="l"/>
              <a:pathLst>
                <a:path h="38100" w="101358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94537" y="0"/>
                  </a:lnTo>
                  <a:cubicBezTo>
                    <a:pt x="1005078" y="0"/>
                    <a:pt x="1013587" y="8509"/>
                    <a:pt x="1013587" y="19050"/>
                  </a:cubicBezTo>
                  <a:cubicBezTo>
                    <a:pt x="1013587" y="29591"/>
                    <a:pt x="1005078" y="38100"/>
                    <a:pt x="99453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836935" y="5993755"/>
            <a:ext cx="498128" cy="498127"/>
            <a:chOff x="0" y="0"/>
            <a:chExt cx="664170" cy="6641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651510" cy="651510"/>
            </a:xfrm>
            <a:custGeom>
              <a:avLst/>
              <a:gdLst/>
              <a:ahLst/>
              <a:cxnLst/>
              <a:rect r="r" b="b" t="t" l="l"/>
              <a:pathLst>
                <a:path h="651510" w="651510">
                  <a:moveTo>
                    <a:pt x="0" y="121666"/>
                  </a:moveTo>
                  <a:cubicBezTo>
                    <a:pt x="0" y="54483"/>
                    <a:pt x="54483" y="0"/>
                    <a:pt x="121666" y="0"/>
                  </a:cubicBezTo>
                  <a:lnTo>
                    <a:pt x="529844" y="0"/>
                  </a:lnTo>
                  <a:cubicBezTo>
                    <a:pt x="597027" y="0"/>
                    <a:pt x="651510" y="54483"/>
                    <a:pt x="651510" y="121666"/>
                  </a:cubicBezTo>
                  <a:lnTo>
                    <a:pt x="651510" y="529844"/>
                  </a:lnTo>
                  <a:cubicBezTo>
                    <a:pt x="651510" y="597027"/>
                    <a:pt x="597027" y="651510"/>
                    <a:pt x="529844" y="651510"/>
                  </a:cubicBezTo>
                  <a:lnTo>
                    <a:pt x="121666" y="651510"/>
                  </a:lnTo>
                  <a:cubicBezTo>
                    <a:pt x="54483" y="651510"/>
                    <a:pt x="0" y="597027"/>
                    <a:pt x="0" y="529844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64210" cy="664210"/>
            </a:xfrm>
            <a:custGeom>
              <a:avLst/>
              <a:gdLst/>
              <a:ahLst/>
              <a:cxnLst/>
              <a:rect r="r" b="b" t="t" l="l"/>
              <a:pathLst>
                <a:path h="664210" w="664210">
                  <a:moveTo>
                    <a:pt x="0" y="128016"/>
                  </a:moveTo>
                  <a:cubicBezTo>
                    <a:pt x="0" y="57277"/>
                    <a:pt x="57277" y="0"/>
                    <a:pt x="128016" y="0"/>
                  </a:cubicBezTo>
                  <a:lnTo>
                    <a:pt x="536194" y="0"/>
                  </a:lnTo>
                  <a:lnTo>
                    <a:pt x="536194" y="6350"/>
                  </a:lnTo>
                  <a:lnTo>
                    <a:pt x="536194" y="0"/>
                  </a:lnTo>
                  <a:cubicBezTo>
                    <a:pt x="606806" y="0"/>
                    <a:pt x="664210" y="57277"/>
                    <a:pt x="664210" y="128016"/>
                  </a:cubicBezTo>
                  <a:lnTo>
                    <a:pt x="657860" y="128016"/>
                  </a:lnTo>
                  <a:lnTo>
                    <a:pt x="664210" y="128016"/>
                  </a:lnTo>
                  <a:lnTo>
                    <a:pt x="664210" y="536194"/>
                  </a:lnTo>
                  <a:lnTo>
                    <a:pt x="657860" y="536194"/>
                  </a:lnTo>
                  <a:lnTo>
                    <a:pt x="664210" y="536194"/>
                  </a:lnTo>
                  <a:cubicBezTo>
                    <a:pt x="664210" y="606933"/>
                    <a:pt x="606933" y="664210"/>
                    <a:pt x="536194" y="664210"/>
                  </a:cubicBezTo>
                  <a:lnTo>
                    <a:pt x="536194" y="657860"/>
                  </a:lnTo>
                  <a:lnTo>
                    <a:pt x="536194" y="664210"/>
                  </a:lnTo>
                  <a:lnTo>
                    <a:pt x="128016" y="664210"/>
                  </a:lnTo>
                  <a:lnTo>
                    <a:pt x="128016" y="657860"/>
                  </a:lnTo>
                  <a:lnTo>
                    <a:pt x="128016" y="664210"/>
                  </a:lnTo>
                  <a:cubicBezTo>
                    <a:pt x="57277" y="664210"/>
                    <a:pt x="0" y="606806"/>
                    <a:pt x="0" y="536194"/>
                  </a:cubicBezTo>
                  <a:lnTo>
                    <a:pt x="0" y="128016"/>
                  </a:lnTo>
                  <a:lnTo>
                    <a:pt x="6350" y="128016"/>
                  </a:lnTo>
                  <a:lnTo>
                    <a:pt x="0" y="128016"/>
                  </a:lnTo>
                  <a:moveTo>
                    <a:pt x="12700" y="128016"/>
                  </a:moveTo>
                  <a:lnTo>
                    <a:pt x="12700" y="536194"/>
                  </a:lnTo>
                  <a:lnTo>
                    <a:pt x="6350" y="536194"/>
                  </a:lnTo>
                  <a:lnTo>
                    <a:pt x="12700" y="536194"/>
                  </a:lnTo>
                  <a:cubicBezTo>
                    <a:pt x="12700" y="599821"/>
                    <a:pt x="64262" y="651510"/>
                    <a:pt x="128016" y="651510"/>
                  </a:cubicBezTo>
                  <a:lnTo>
                    <a:pt x="536194" y="651510"/>
                  </a:lnTo>
                  <a:cubicBezTo>
                    <a:pt x="599821" y="651510"/>
                    <a:pt x="651510" y="599948"/>
                    <a:pt x="651510" y="536194"/>
                  </a:cubicBezTo>
                  <a:lnTo>
                    <a:pt x="651510" y="128016"/>
                  </a:lnTo>
                  <a:cubicBezTo>
                    <a:pt x="651510" y="64262"/>
                    <a:pt x="599821" y="12700"/>
                    <a:pt x="536194" y="12700"/>
                  </a:cubicBezTo>
                  <a:lnTo>
                    <a:pt x="128016" y="12700"/>
                  </a:lnTo>
                  <a:lnTo>
                    <a:pt x="128016" y="6350"/>
                  </a:lnTo>
                  <a:lnTo>
                    <a:pt x="128016" y="12700"/>
                  </a:lnTo>
                  <a:cubicBezTo>
                    <a:pt x="64262" y="12700"/>
                    <a:pt x="12700" y="64262"/>
                    <a:pt x="12700" y="128016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994692" y="6127551"/>
            <a:ext cx="182464" cy="27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5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280642" y="5808466"/>
            <a:ext cx="2715071" cy="361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3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Aplicações Móveis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061939" y="6304657"/>
            <a:ext cx="8902288" cy="1238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4"/>
              </a:lnSpc>
            </a:pPr>
            <a:r>
              <a:rPr lang="en-US" sz="20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 Pyramid também é utilizado no desenvolvimento de APIs RESTful para aplicações móveis, fornecendo uma camada de back-end robusta e segura.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301725" y="8044160"/>
            <a:ext cx="760214" cy="28575"/>
            <a:chOff x="0" y="0"/>
            <a:chExt cx="1013618" cy="381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13587" cy="38100"/>
            </a:xfrm>
            <a:custGeom>
              <a:avLst/>
              <a:gdLst/>
              <a:ahLst/>
              <a:cxnLst/>
              <a:rect r="r" b="b" t="t" l="l"/>
              <a:pathLst>
                <a:path h="38100" w="101358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94537" y="0"/>
                  </a:lnTo>
                  <a:cubicBezTo>
                    <a:pt x="1005078" y="0"/>
                    <a:pt x="1013587" y="8509"/>
                    <a:pt x="1013587" y="19050"/>
                  </a:cubicBezTo>
                  <a:cubicBezTo>
                    <a:pt x="1013587" y="29591"/>
                    <a:pt x="1005078" y="38100"/>
                    <a:pt x="99453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836935" y="7809459"/>
            <a:ext cx="498128" cy="498127"/>
            <a:chOff x="0" y="0"/>
            <a:chExt cx="664170" cy="66417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6350" y="6350"/>
              <a:ext cx="651510" cy="651510"/>
            </a:xfrm>
            <a:custGeom>
              <a:avLst/>
              <a:gdLst/>
              <a:ahLst/>
              <a:cxnLst/>
              <a:rect r="r" b="b" t="t" l="l"/>
              <a:pathLst>
                <a:path h="651510" w="651510">
                  <a:moveTo>
                    <a:pt x="0" y="121666"/>
                  </a:moveTo>
                  <a:cubicBezTo>
                    <a:pt x="0" y="54483"/>
                    <a:pt x="54483" y="0"/>
                    <a:pt x="121666" y="0"/>
                  </a:cubicBezTo>
                  <a:lnTo>
                    <a:pt x="529844" y="0"/>
                  </a:lnTo>
                  <a:cubicBezTo>
                    <a:pt x="597027" y="0"/>
                    <a:pt x="651510" y="54483"/>
                    <a:pt x="651510" y="121666"/>
                  </a:cubicBezTo>
                  <a:lnTo>
                    <a:pt x="651510" y="529844"/>
                  </a:lnTo>
                  <a:cubicBezTo>
                    <a:pt x="651510" y="597027"/>
                    <a:pt x="597027" y="651510"/>
                    <a:pt x="529844" y="651510"/>
                  </a:cubicBezTo>
                  <a:lnTo>
                    <a:pt x="121666" y="651510"/>
                  </a:lnTo>
                  <a:cubicBezTo>
                    <a:pt x="54483" y="651510"/>
                    <a:pt x="0" y="597027"/>
                    <a:pt x="0" y="529844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64210" cy="664210"/>
            </a:xfrm>
            <a:custGeom>
              <a:avLst/>
              <a:gdLst/>
              <a:ahLst/>
              <a:cxnLst/>
              <a:rect r="r" b="b" t="t" l="l"/>
              <a:pathLst>
                <a:path h="664210" w="664210">
                  <a:moveTo>
                    <a:pt x="0" y="128016"/>
                  </a:moveTo>
                  <a:cubicBezTo>
                    <a:pt x="0" y="57277"/>
                    <a:pt x="57277" y="0"/>
                    <a:pt x="128016" y="0"/>
                  </a:cubicBezTo>
                  <a:lnTo>
                    <a:pt x="536194" y="0"/>
                  </a:lnTo>
                  <a:lnTo>
                    <a:pt x="536194" y="6350"/>
                  </a:lnTo>
                  <a:lnTo>
                    <a:pt x="536194" y="0"/>
                  </a:lnTo>
                  <a:cubicBezTo>
                    <a:pt x="606806" y="0"/>
                    <a:pt x="664210" y="57277"/>
                    <a:pt x="664210" y="128016"/>
                  </a:cubicBezTo>
                  <a:lnTo>
                    <a:pt x="657860" y="128016"/>
                  </a:lnTo>
                  <a:lnTo>
                    <a:pt x="664210" y="128016"/>
                  </a:lnTo>
                  <a:lnTo>
                    <a:pt x="664210" y="536194"/>
                  </a:lnTo>
                  <a:lnTo>
                    <a:pt x="657860" y="536194"/>
                  </a:lnTo>
                  <a:lnTo>
                    <a:pt x="664210" y="536194"/>
                  </a:lnTo>
                  <a:cubicBezTo>
                    <a:pt x="664210" y="606933"/>
                    <a:pt x="606933" y="664210"/>
                    <a:pt x="536194" y="664210"/>
                  </a:cubicBezTo>
                  <a:lnTo>
                    <a:pt x="536194" y="657860"/>
                  </a:lnTo>
                  <a:lnTo>
                    <a:pt x="536194" y="664210"/>
                  </a:lnTo>
                  <a:lnTo>
                    <a:pt x="128016" y="664210"/>
                  </a:lnTo>
                  <a:lnTo>
                    <a:pt x="128016" y="657860"/>
                  </a:lnTo>
                  <a:lnTo>
                    <a:pt x="128016" y="664210"/>
                  </a:lnTo>
                  <a:cubicBezTo>
                    <a:pt x="57277" y="664210"/>
                    <a:pt x="0" y="606806"/>
                    <a:pt x="0" y="536194"/>
                  </a:cubicBezTo>
                  <a:lnTo>
                    <a:pt x="0" y="128016"/>
                  </a:lnTo>
                  <a:lnTo>
                    <a:pt x="6350" y="128016"/>
                  </a:lnTo>
                  <a:lnTo>
                    <a:pt x="0" y="128016"/>
                  </a:lnTo>
                  <a:moveTo>
                    <a:pt x="12700" y="128016"/>
                  </a:moveTo>
                  <a:lnTo>
                    <a:pt x="12700" y="536194"/>
                  </a:lnTo>
                  <a:lnTo>
                    <a:pt x="6350" y="536194"/>
                  </a:lnTo>
                  <a:lnTo>
                    <a:pt x="12700" y="536194"/>
                  </a:lnTo>
                  <a:cubicBezTo>
                    <a:pt x="12700" y="599821"/>
                    <a:pt x="64262" y="651510"/>
                    <a:pt x="128016" y="651510"/>
                  </a:cubicBezTo>
                  <a:lnTo>
                    <a:pt x="536194" y="651510"/>
                  </a:lnTo>
                  <a:cubicBezTo>
                    <a:pt x="599821" y="651510"/>
                    <a:pt x="651510" y="599948"/>
                    <a:pt x="651510" y="536194"/>
                  </a:cubicBezTo>
                  <a:lnTo>
                    <a:pt x="651510" y="128016"/>
                  </a:lnTo>
                  <a:cubicBezTo>
                    <a:pt x="651510" y="64262"/>
                    <a:pt x="599821" y="12700"/>
                    <a:pt x="536194" y="12700"/>
                  </a:cubicBezTo>
                  <a:lnTo>
                    <a:pt x="128016" y="12700"/>
                  </a:lnTo>
                  <a:lnTo>
                    <a:pt x="128016" y="6350"/>
                  </a:lnTo>
                  <a:lnTo>
                    <a:pt x="128016" y="12700"/>
                  </a:lnTo>
                  <a:cubicBezTo>
                    <a:pt x="64262" y="12700"/>
                    <a:pt x="12700" y="64262"/>
                    <a:pt x="12700" y="128016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981000" y="7943255"/>
            <a:ext cx="209847" cy="27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5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280642" y="7777609"/>
            <a:ext cx="2715071" cy="361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3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Aplicações de IoT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061939" y="8221861"/>
            <a:ext cx="8902288" cy="1238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4"/>
              </a:lnSpc>
            </a:pPr>
            <a:r>
              <a:rPr lang="en-US" sz="20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Com seu alto desempenho e recursos de segurança, o Pyramid é uma opção atraente para aplicações IoT que precisam processar e transmitir dados em tempo real.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693670" y="751880"/>
            <a:ext cx="6406754" cy="7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Exemplo de Aplicação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7693670" y="1875085"/>
            <a:ext cx="1193899" cy="1910209"/>
          </a:xfrm>
          <a:custGeom>
            <a:avLst/>
            <a:gdLst/>
            <a:ahLst/>
            <a:cxnLst/>
            <a:rect r="r" b="b" t="t" l="l"/>
            <a:pathLst>
              <a:path h="1910209" w="1193899">
                <a:moveTo>
                  <a:pt x="0" y="0"/>
                </a:moveTo>
                <a:lnTo>
                  <a:pt x="1193899" y="0"/>
                </a:lnTo>
                <a:lnTo>
                  <a:pt x="1193899" y="1910209"/>
                </a:lnTo>
                <a:lnTo>
                  <a:pt x="0" y="19102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50" r="0" b="-25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245650" y="2094756"/>
            <a:ext cx="3511605" cy="37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4"/>
              </a:lnSpc>
            </a:pPr>
            <a:r>
              <a:rPr lang="en-US" sz="24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Definição de Modelos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45650" y="2544366"/>
            <a:ext cx="8206680" cy="81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0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Usando o módulo SQLAlchemy do Pyramid, definem-se os modelos de dados necessários para a aplicação.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7693670" y="3785295"/>
            <a:ext cx="1193899" cy="1910209"/>
          </a:xfrm>
          <a:custGeom>
            <a:avLst/>
            <a:gdLst/>
            <a:ahLst/>
            <a:cxnLst/>
            <a:rect r="r" b="b" t="t" l="l"/>
            <a:pathLst>
              <a:path h="1910209" w="1193899">
                <a:moveTo>
                  <a:pt x="0" y="0"/>
                </a:moveTo>
                <a:lnTo>
                  <a:pt x="1193899" y="0"/>
                </a:lnTo>
                <a:lnTo>
                  <a:pt x="1193899" y="1910209"/>
                </a:lnTo>
                <a:lnTo>
                  <a:pt x="0" y="19102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50" r="0" b="-25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245650" y="4004965"/>
            <a:ext cx="3747939" cy="37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4"/>
              </a:lnSpc>
            </a:pPr>
            <a:r>
              <a:rPr lang="en-US" sz="24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Configuração de Rotas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45650" y="4454575"/>
            <a:ext cx="8206680" cy="81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0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 Pyramid permite a configuração de rotas e endpoints da API de forma intuitiva e escalável.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7693670" y="5695504"/>
            <a:ext cx="1193899" cy="1910209"/>
          </a:xfrm>
          <a:custGeom>
            <a:avLst/>
            <a:gdLst/>
            <a:ahLst/>
            <a:cxnLst/>
            <a:rect r="r" b="b" t="t" l="l"/>
            <a:pathLst>
              <a:path h="1910209" w="1193899">
                <a:moveTo>
                  <a:pt x="0" y="0"/>
                </a:moveTo>
                <a:lnTo>
                  <a:pt x="1193899" y="0"/>
                </a:lnTo>
                <a:lnTo>
                  <a:pt x="1193899" y="1910208"/>
                </a:lnTo>
                <a:lnTo>
                  <a:pt x="0" y="19102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50" r="0" b="-25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245650" y="5915174"/>
            <a:ext cx="4103340" cy="37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4"/>
              </a:lnSpc>
            </a:pPr>
            <a:r>
              <a:rPr lang="en-US" sz="24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Implementação de Visões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45650" y="6364784"/>
            <a:ext cx="8206680" cy="81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0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As visões (views) são implementadas para lidar com a lógica de negócios e a interação com o banco de dados.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7693670" y="7605712"/>
            <a:ext cx="1193899" cy="1910209"/>
          </a:xfrm>
          <a:custGeom>
            <a:avLst/>
            <a:gdLst/>
            <a:ahLst/>
            <a:cxnLst/>
            <a:rect r="r" b="b" t="t" l="l"/>
            <a:pathLst>
              <a:path h="1910209" w="1193899">
                <a:moveTo>
                  <a:pt x="0" y="0"/>
                </a:moveTo>
                <a:lnTo>
                  <a:pt x="1193899" y="0"/>
                </a:lnTo>
                <a:lnTo>
                  <a:pt x="1193899" y="1910209"/>
                </a:lnTo>
                <a:lnTo>
                  <a:pt x="0" y="19102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50" r="0" b="-25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245650" y="7825382"/>
            <a:ext cx="3511605" cy="37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4"/>
              </a:lnSpc>
            </a:pPr>
            <a:r>
              <a:rPr lang="en-US" sz="24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Criação de Templates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45650" y="8274993"/>
            <a:ext cx="8206680" cy="123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0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 Pyramid oferece soluções poderosas para a criação de templates HTML, permitindo uma separação clara entre lógica e apresentação.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235595" y="2213521"/>
            <a:ext cx="6386661" cy="5859810"/>
          </a:xfrm>
          <a:custGeom>
            <a:avLst/>
            <a:gdLst/>
            <a:ahLst/>
            <a:cxnLst/>
            <a:rect r="r" b="b" t="t" l="l"/>
            <a:pathLst>
              <a:path h="5859810" w="6386661">
                <a:moveTo>
                  <a:pt x="0" y="0"/>
                </a:moveTo>
                <a:lnTo>
                  <a:pt x="6386661" y="0"/>
                </a:lnTo>
                <a:lnTo>
                  <a:pt x="6386661" y="5859810"/>
                </a:lnTo>
                <a:lnTo>
                  <a:pt x="0" y="585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" r="0" b="-3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517606" y="1103262"/>
            <a:ext cx="4712494" cy="60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5"/>
              </a:lnSpc>
            </a:pPr>
            <a:r>
              <a:rPr lang="en-US" sz="3687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Recursos Adicionais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7517606" y="1993850"/>
            <a:ext cx="471190" cy="471190"/>
          </a:xfrm>
          <a:custGeom>
            <a:avLst/>
            <a:gdLst/>
            <a:ahLst/>
            <a:cxnLst/>
            <a:rect r="r" b="b" t="t" l="l"/>
            <a:pathLst>
              <a:path h="471190" w="471190">
                <a:moveTo>
                  <a:pt x="0" y="0"/>
                </a:moveTo>
                <a:lnTo>
                  <a:pt x="471190" y="0"/>
                </a:lnTo>
                <a:lnTo>
                  <a:pt x="471190" y="471190"/>
                </a:lnTo>
                <a:lnTo>
                  <a:pt x="0" y="4711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88003" y="2035797"/>
            <a:ext cx="2356248" cy="36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0"/>
              </a:lnSpc>
            </a:pPr>
            <a:r>
              <a:rPr lang="en-US" sz="2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Documentação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88796" y="2674590"/>
            <a:ext cx="10110787" cy="789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7"/>
              </a:lnSpc>
            </a:pPr>
            <a:r>
              <a:rPr lang="en-US" sz="20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 documentação oficial do Pyramid é abrangente e fornece guias detalhados para começar.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7517606" y="3718407"/>
            <a:ext cx="471190" cy="471190"/>
          </a:xfrm>
          <a:custGeom>
            <a:avLst/>
            <a:gdLst/>
            <a:ahLst/>
            <a:cxnLst/>
            <a:rect r="r" b="b" t="t" l="l"/>
            <a:pathLst>
              <a:path h="471190" w="471190">
                <a:moveTo>
                  <a:pt x="0" y="0"/>
                </a:moveTo>
                <a:lnTo>
                  <a:pt x="471190" y="0"/>
                </a:lnTo>
                <a:lnTo>
                  <a:pt x="471190" y="471190"/>
                </a:lnTo>
                <a:lnTo>
                  <a:pt x="0" y="471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188003" y="3969820"/>
            <a:ext cx="2356248" cy="36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0"/>
              </a:lnSpc>
            </a:pPr>
            <a:r>
              <a:rPr lang="en-US" sz="2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Comunidade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88796" y="4608612"/>
            <a:ext cx="10110787" cy="789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7"/>
              </a:lnSpc>
            </a:pPr>
            <a:r>
              <a:rPr lang="en-US" sz="20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Embora menor que a de outros frameworks, a comunidade do Pyramid é ativa e prestativa.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7517606" y="5861894"/>
            <a:ext cx="471190" cy="471190"/>
          </a:xfrm>
          <a:custGeom>
            <a:avLst/>
            <a:gdLst/>
            <a:ahLst/>
            <a:cxnLst/>
            <a:rect r="r" b="b" t="t" l="l"/>
            <a:pathLst>
              <a:path h="471190" w="471190">
                <a:moveTo>
                  <a:pt x="0" y="0"/>
                </a:moveTo>
                <a:lnTo>
                  <a:pt x="471190" y="0"/>
                </a:lnTo>
                <a:lnTo>
                  <a:pt x="471190" y="471190"/>
                </a:lnTo>
                <a:lnTo>
                  <a:pt x="0" y="4711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188003" y="5964838"/>
            <a:ext cx="2356248" cy="36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0"/>
              </a:lnSpc>
            </a:pPr>
            <a:r>
              <a:rPr lang="en-US" sz="2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Tutoriais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88796" y="6599784"/>
            <a:ext cx="10110787" cy="789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7"/>
              </a:lnSpc>
            </a:pPr>
            <a:r>
              <a:rPr lang="en-US" sz="20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Existem diversos tutoriais e exemplos de código disponíveis online para aprender a usar o Pyramid.</a:t>
            </a:r>
          </a:p>
        </p:txBody>
      </p:sp>
      <p:sp>
        <p:nvSpPr>
          <p:cNvPr name="Freeform 17" id="17" descr="preencoded.png"/>
          <p:cNvSpPr/>
          <p:nvPr/>
        </p:nvSpPr>
        <p:spPr>
          <a:xfrm flipH="false" flipV="false" rot="0">
            <a:off x="7517606" y="7795915"/>
            <a:ext cx="471190" cy="471190"/>
          </a:xfrm>
          <a:custGeom>
            <a:avLst/>
            <a:gdLst/>
            <a:ahLst/>
            <a:cxnLst/>
            <a:rect r="r" b="b" t="t" l="l"/>
            <a:pathLst>
              <a:path h="471190" w="471190">
                <a:moveTo>
                  <a:pt x="0" y="0"/>
                </a:moveTo>
                <a:lnTo>
                  <a:pt x="471190" y="0"/>
                </a:lnTo>
                <a:lnTo>
                  <a:pt x="471190" y="471190"/>
                </a:lnTo>
                <a:lnTo>
                  <a:pt x="0" y="4711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188003" y="7898860"/>
            <a:ext cx="2356248" cy="36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0"/>
              </a:lnSpc>
            </a:pPr>
            <a:r>
              <a:rPr lang="en-US" sz="2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Pacotes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88796" y="8468704"/>
            <a:ext cx="10110787" cy="789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7"/>
              </a:lnSpc>
            </a:pPr>
            <a:r>
              <a:rPr lang="en-US" sz="20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 Pyramid possui uma ampla gama de pacotes adicionais que estendem sua funcionalidade.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75457" y="1930152"/>
            <a:ext cx="8879086" cy="1176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37"/>
              </a:lnSpc>
            </a:pPr>
            <a:r>
              <a:rPr lang="en-US" sz="7124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5458" y="3539430"/>
            <a:ext cx="8879086" cy="3963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2"/>
              </a:lnSpc>
            </a:pPr>
            <a:r>
              <a:rPr lang="en-US" sz="28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 Pyramid é um framework Python robusto e flexível, ideal para o desenvolvimento de aplicações web escaláveis e de alto desempenho. Embora possa ter uma curva de aprendizado inicial, suas vantagens em termos de flexibilidade, segurança e escalabilidade o tornam uma ótima escolha para projetos complexos.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DAGSdHcuGns</dc:identifier>
  <dcterms:modified xsi:type="dcterms:W3CDTF">2011-08-01T06:04:30Z</dcterms:modified>
  <cp:revision>1</cp:revision>
  <dc:title>O-Framework-Pyramid (2).pptx</dc:title>
</cp:coreProperties>
</file>